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39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17125"/>
    <a:srgbClr val="00FFFF"/>
    <a:srgbClr val="00CCFF"/>
    <a:srgbClr val="00FF00"/>
    <a:srgbClr val="FF00FF"/>
    <a:srgbClr val="00FF99"/>
    <a:srgbClr val="008080"/>
    <a:srgbClr val="00CC99"/>
    <a:srgbClr val="778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6405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6143AC-1E96-33B1-BBA6-A55E880010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7B21E-08E1-2A43-CE72-4221582A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88A97-8BB7-0C41-AC12-AAA908DCEFCA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8EC48-7C60-B1BE-2493-8A4A2404A3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E0438-DE12-A2A5-BF5F-FB3CEE0F7E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5E209-6266-5345-9678-F7C3E67E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497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D3CA-0D22-0343-A39F-19417C372E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B2BF0-5682-8244-BC8B-8584B8D7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4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397AED-CF99-42FD-BD86-00689FF0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B892E28-9851-4F90-B1A1-A40F6744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A65FC4A-87D1-4BE9-AE82-3F66C93B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 Tedi Mining |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ED3BAFF-0B0C-4351-8048-63222B4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EF4-9745-BE4D-8AF9-2CBDED53C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752E-7655-66E8-45F4-F0E6D9084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1A55-A6BA-2185-18EE-8D1DDFE71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Ok Tedi Mining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1F5A0-413C-A296-A12A-B5485BA70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8EF4-9745-BE4D-8AF9-2CBDED53C1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D0123-51F6-4C23-AC82-B556E601A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3580"/>
            <a:ext cx="6001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2"/>
                </a:solidFill>
              </a:rPr>
              <a:t>Operations Business Unit</a:t>
            </a:r>
            <a:r>
              <a:rPr lang="en-AU" sz="2800" dirty="0"/>
              <a:t/>
            </a:r>
            <a:br>
              <a:rPr lang="en-AU" sz="2800" dirty="0"/>
            </a:br>
            <a:r>
              <a:rPr lang="en-AU" sz="3200" b="1" dirty="0" smtClean="0"/>
              <a:t>Mining Ops. 2024 NMSW Program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54169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06A7-9E30-84F0-8390-EAF1BF8E0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22" y="579014"/>
            <a:ext cx="11122957" cy="5636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AU" sz="3460" b="1" dirty="0">
                <a:latin typeface="DecimaProA-Bold ☞" charset="0"/>
                <a:ea typeface="DecimaProA-Bold ☞" charset="0"/>
                <a:cs typeface="DecimaProA-Bold ☞" charset="0"/>
              </a:rPr>
              <a:t/>
            </a:r>
            <a:br>
              <a:rPr lang="en-AU" sz="3460" b="1" dirty="0">
                <a:latin typeface="DecimaProA-Bold ☞" charset="0"/>
                <a:ea typeface="DecimaProA-Bold ☞" charset="0"/>
                <a:cs typeface="DecimaProA-Bold ☞" charset="0"/>
              </a:rPr>
            </a:br>
            <a:r>
              <a:rPr lang="en-AU" sz="2800" b="1" dirty="0" smtClean="0">
                <a:solidFill>
                  <a:schemeClr val="accent2"/>
                </a:solidFill>
                <a:latin typeface="DecimaProA-Bold ☞" charset="0"/>
                <a:ea typeface="DecimaProA-Bold ☞" charset="0"/>
                <a:cs typeface="DecimaProA-Bold ☞" charset="0"/>
              </a:rPr>
              <a:t>Mine NMSW Weeks Activity </a:t>
            </a:r>
            <a:r>
              <a:rPr lang="en-AU" sz="2800" b="1" dirty="0">
                <a:solidFill>
                  <a:schemeClr val="accent2"/>
                </a:solidFill>
                <a:latin typeface="DecimaProA-Bold ☞" charset="0"/>
                <a:ea typeface="DecimaProA-Bold ☞" charset="0"/>
                <a:cs typeface="DecimaProA-Bold ☞" charset="0"/>
              </a:rPr>
              <a:t>Plan </a:t>
            </a:r>
            <a:r>
              <a:rPr lang="en-AU" sz="2800" b="1" dirty="0" smtClean="0">
                <a:latin typeface="DecimaProA-Bold ☞" charset="0"/>
                <a:ea typeface="DecimaProA-Bold ☞" charset="0"/>
                <a:cs typeface="DecimaProA-Bold ☞" charset="0"/>
              </a:rPr>
              <a:t>- 28th </a:t>
            </a:r>
            <a:r>
              <a:rPr lang="en-AU" sz="2800" b="1" dirty="0">
                <a:latin typeface="DecimaProA-Bold ☞" charset="0"/>
                <a:ea typeface="DecimaProA-Bold ☞" charset="0"/>
                <a:cs typeface="DecimaProA-Bold ☞" charset="0"/>
              </a:rPr>
              <a:t>April – 03rd May 2024</a:t>
            </a:r>
            <a:r>
              <a:rPr lang="en-AU" sz="3460" b="1" dirty="0">
                <a:latin typeface="DecimaProA-Bold ☞" charset="0"/>
                <a:ea typeface="DecimaProA-Bold ☞" charset="0"/>
                <a:cs typeface="DecimaProA-Bold ☞" charset="0"/>
              </a:rPr>
              <a:t/>
            </a:r>
            <a:br>
              <a:rPr lang="en-AU" sz="3460" b="1" dirty="0">
                <a:latin typeface="DecimaProA-Bold ☞" charset="0"/>
                <a:ea typeface="DecimaProA-Bold ☞" charset="0"/>
                <a:cs typeface="DecimaProA-Bold ☞" charset="0"/>
              </a:rPr>
            </a:br>
            <a:r>
              <a:rPr lang="en-AU" sz="2800" b="1" dirty="0">
                <a:solidFill>
                  <a:srgbClr val="DE6834"/>
                </a:solidFill>
                <a:latin typeface="DecimaProA-Bold ☞" charset="0"/>
                <a:ea typeface="DecimaProA-Bold ☞" charset="0"/>
                <a:cs typeface="DecimaProA-Bold ☞" charset="0"/>
              </a:rPr>
              <a:t/>
            </a:r>
            <a:br>
              <a:rPr lang="en-AU" sz="2800" b="1" dirty="0">
                <a:solidFill>
                  <a:srgbClr val="DE6834"/>
                </a:solidFill>
                <a:latin typeface="DecimaProA-Bold ☞" charset="0"/>
                <a:ea typeface="DecimaProA-Bold ☞" charset="0"/>
                <a:cs typeface="DecimaProA-Bold ☞" charset="0"/>
              </a:rPr>
            </a:br>
            <a:r>
              <a:rPr lang="en-AU" sz="2800" b="1" dirty="0">
                <a:latin typeface="DecimaProA-Bold ☞" charset="0"/>
                <a:ea typeface="DecimaProA-Bold ☞" charset="0"/>
                <a:cs typeface="DecimaProA-Bold ☞" charset="0"/>
              </a:rPr>
              <a:t/>
            </a:r>
            <a:br>
              <a:rPr lang="en-AU" sz="2800" b="1" dirty="0">
                <a:latin typeface="DecimaProA-Bold ☞" charset="0"/>
                <a:ea typeface="DecimaProA-Bold ☞" charset="0"/>
                <a:cs typeface="DecimaProA-Bold ☞" charset="0"/>
              </a:rPr>
            </a:br>
            <a:endParaRPr lang="en-US" sz="2800" spc="-12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1CA79-1A72-4851-8BBC-A8DCD75140F1}"/>
              </a:ext>
            </a:extLst>
          </p:cNvPr>
          <p:cNvSpPr/>
          <p:nvPr/>
        </p:nvSpPr>
        <p:spPr>
          <a:xfrm>
            <a:off x="5192800" y="231101"/>
            <a:ext cx="6823584" cy="7319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☞DECIMAPROA-BOLD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2243"/>
              </p:ext>
            </p:extLst>
          </p:nvPr>
        </p:nvGraphicFramePr>
        <p:xfrm>
          <a:off x="32722" y="963055"/>
          <a:ext cx="11871102" cy="508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517">
                  <a:extLst>
                    <a:ext uri="{9D8B030D-6E8A-4147-A177-3AD203B41FA5}">
                      <a16:colId xmlns:a16="http://schemas.microsoft.com/office/drawing/2014/main" val="885038728"/>
                    </a:ext>
                  </a:extLst>
                </a:gridCol>
                <a:gridCol w="1978517">
                  <a:extLst>
                    <a:ext uri="{9D8B030D-6E8A-4147-A177-3AD203B41FA5}">
                      <a16:colId xmlns:a16="http://schemas.microsoft.com/office/drawing/2014/main" val="2276789008"/>
                    </a:ext>
                  </a:extLst>
                </a:gridCol>
                <a:gridCol w="1978517">
                  <a:extLst>
                    <a:ext uri="{9D8B030D-6E8A-4147-A177-3AD203B41FA5}">
                      <a16:colId xmlns:a16="http://schemas.microsoft.com/office/drawing/2014/main" val="1050801642"/>
                    </a:ext>
                  </a:extLst>
                </a:gridCol>
                <a:gridCol w="1978517">
                  <a:extLst>
                    <a:ext uri="{9D8B030D-6E8A-4147-A177-3AD203B41FA5}">
                      <a16:colId xmlns:a16="http://schemas.microsoft.com/office/drawing/2014/main" val="2122760536"/>
                    </a:ext>
                  </a:extLst>
                </a:gridCol>
                <a:gridCol w="1978517">
                  <a:extLst>
                    <a:ext uri="{9D8B030D-6E8A-4147-A177-3AD203B41FA5}">
                      <a16:colId xmlns:a16="http://schemas.microsoft.com/office/drawing/2014/main" val="1780247907"/>
                    </a:ext>
                  </a:extLst>
                </a:gridCol>
                <a:gridCol w="1978517">
                  <a:extLst>
                    <a:ext uri="{9D8B030D-6E8A-4147-A177-3AD203B41FA5}">
                      <a16:colId xmlns:a16="http://schemas.microsoft.com/office/drawing/2014/main" val="1189939169"/>
                    </a:ext>
                  </a:extLst>
                </a:gridCol>
              </a:tblGrid>
              <a:tr h="383607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Sun. 28</a:t>
                      </a:r>
                      <a:r>
                        <a:rPr lang="en-AU" sz="1400" b="1" baseline="30000" dirty="0" smtClean="0"/>
                        <a:t>th</a:t>
                      </a:r>
                      <a:r>
                        <a:rPr lang="en-AU" sz="1400" b="1" dirty="0" smtClean="0"/>
                        <a:t> April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Mon. 29</a:t>
                      </a:r>
                      <a:r>
                        <a:rPr lang="en-AU" sz="1400" b="1" baseline="30000" dirty="0" smtClean="0"/>
                        <a:t>th</a:t>
                      </a:r>
                      <a:r>
                        <a:rPr lang="en-AU" sz="1400" b="1" dirty="0" smtClean="0"/>
                        <a:t> April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Tue. 30</a:t>
                      </a:r>
                      <a:r>
                        <a:rPr lang="en-AU" sz="1400" b="1" baseline="30000" dirty="0" smtClean="0"/>
                        <a:t>th</a:t>
                      </a:r>
                      <a:r>
                        <a:rPr lang="en-AU" sz="1400" b="1" dirty="0" smtClean="0"/>
                        <a:t> April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Wed. 1</a:t>
                      </a:r>
                      <a:r>
                        <a:rPr lang="en-AU" sz="1400" b="1" baseline="30000" dirty="0" smtClean="0"/>
                        <a:t>st</a:t>
                      </a:r>
                      <a:r>
                        <a:rPr lang="en-AU" sz="1400" b="1" dirty="0" smtClean="0"/>
                        <a:t> May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Thu. 2</a:t>
                      </a:r>
                      <a:r>
                        <a:rPr lang="en-AU" sz="1400" b="1" baseline="30000" dirty="0" smtClean="0"/>
                        <a:t>nd</a:t>
                      </a:r>
                      <a:r>
                        <a:rPr lang="en-AU" sz="1400" b="1" dirty="0" smtClean="0"/>
                        <a:t> May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Fri. 3</a:t>
                      </a:r>
                      <a:r>
                        <a:rPr lang="en-AU" sz="1400" b="1" baseline="30000" dirty="0" smtClean="0"/>
                        <a:t>rd</a:t>
                      </a:r>
                      <a:r>
                        <a:rPr lang="en-AU" sz="1400" b="1" dirty="0" smtClean="0"/>
                        <a:t> May</a:t>
                      </a:r>
                      <a:endParaRPr lang="en-A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09544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Opening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Day 1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Day 2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Day 3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Day 4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Day 5 (Final)</a:t>
                      </a:r>
                      <a:endParaRPr lang="en-A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68807"/>
                  </a:ext>
                </a:extLst>
              </a:tr>
              <a:tr h="1222856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MD &amp; CEO opening message.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dirty="0" smtClean="0"/>
                        <a:t>Information package.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dirty="0" err="1" smtClean="0"/>
                        <a:t>Powerpoint</a:t>
                      </a:r>
                      <a:r>
                        <a:rPr lang="en-AU" sz="1200" dirty="0" smtClean="0"/>
                        <a:t>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dirty="0" smtClean="0"/>
                        <a:t>Infographic.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Prestart meetings.</a:t>
                      </a:r>
                    </a:p>
                    <a:p>
                      <a:r>
                        <a:rPr lang="en-AU" sz="1200" dirty="0" smtClean="0"/>
                        <a:t>Topic 1</a:t>
                      </a:r>
                      <a:r>
                        <a:rPr lang="en-AU" sz="1200" baseline="0" dirty="0" smtClean="0"/>
                        <a:t>. </a:t>
                      </a:r>
                      <a:r>
                        <a:rPr lang="en-AU" sz="1200" dirty="0" smtClean="0"/>
                        <a:t>Fit for work – Fatigue Management.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dirty="0" smtClean="0"/>
                        <a:t>Fatigue assessment during PSI.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Prestart meetings.</a:t>
                      </a:r>
                    </a:p>
                    <a:p>
                      <a:r>
                        <a:rPr lang="en-AU" sz="1200" dirty="0" smtClean="0"/>
                        <a:t>Topic 2</a:t>
                      </a:r>
                      <a:r>
                        <a:rPr lang="en-AU" sz="1200" baseline="0" dirty="0" smtClean="0"/>
                        <a:t>. </a:t>
                      </a:r>
                      <a:r>
                        <a:rPr lang="en-AU" sz="1200" dirty="0" smtClean="0"/>
                        <a:t>Frontline supervision – Role of managing key risk &amp; controls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Prestart Meetings.</a:t>
                      </a:r>
                    </a:p>
                    <a:p>
                      <a:r>
                        <a:rPr lang="en-AU" sz="1200" dirty="0" smtClean="0"/>
                        <a:t>Topic 3. Tyres &amp; Rim Safety – Risk assessment – Tyre handling, deflating, change out process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Prestart Meetings.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Topic 4. Service and Maintenance - QA/QC on LV and Mobile Equipment fleet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Prestart Meetings.</a:t>
                      </a:r>
                    </a:p>
                    <a:p>
                      <a:r>
                        <a:rPr lang="en-AU" sz="1200" dirty="0" smtClean="0"/>
                        <a:t>Recap NMSW Topic. </a:t>
                      </a:r>
                      <a:r>
                        <a:rPr lang="en-AU" sz="1200" b="1" dirty="0" smtClean="0"/>
                        <a:t>“Managing the critical controls of mobile equipment risks”</a:t>
                      </a:r>
                      <a:endParaRPr lang="en-A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261335"/>
                  </a:ext>
                </a:extLst>
              </a:tr>
              <a:tr h="33162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tx1"/>
                          </a:solidFill>
                        </a:rPr>
                        <a:t>Mine Office to NY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tx1"/>
                          </a:solidFill>
                        </a:rPr>
                        <a:t>Various Locations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Various Locations</a:t>
                      </a: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Various Locations</a:t>
                      </a: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Various Locations</a:t>
                      </a: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Various Locations</a:t>
                      </a: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29540"/>
                  </a:ext>
                </a:extLst>
              </a:tr>
              <a:tr h="1222856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Activities for the day;</a:t>
                      </a:r>
                    </a:p>
                    <a:p>
                      <a:endParaRPr lang="en-AU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dirty="0" smtClean="0"/>
                        <a:t>Screen MD’s Message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dirty="0" smtClean="0"/>
                        <a:t>Location set up at main offices</a:t>
                      </a:r>
                      <a:r>
                        <a:rPr lang="en-AU" sz="1200" baseline="0" dirty="0" smtClean="0"/>
                        <a:t> &amp; Crib Huts.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baseline="0" dirty="0" smtClean="0"/>
                        <a:t>Distribute awareness Posters and </a:t>
                      </a:r>
                      <a:r>
                        <a:rPr lang="en-AU" sz="1200" baseline="0" dirty="0" err="1" smtClean="0"/>
                        <a:t>challanges</a:t>
                      </a:r>
                      <a:r>
                        <a:rPr lang="en-AU" sz="1200" baseline="0" dirty="0" smtClean="0"/>
                        <a:t>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AU" sz="1200" baseline="0" dirty="0" smtClean="0"/>
                        <a:t>Set up games and rewards (participation).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Ball/Dart Games during lunch/crib time (30 </a:t>
                      </a:r>
                      <a:r>
                        <a:rPr kumimoji="0" lang="en-A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Mins</a:t>
                      </a: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Activities for the day;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Safety quiz related to NMSW topic (PSI/Radio ch1.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Rolled out one-on-one fatigue </a:t>
                      </a:r>
                      <a:r>
                        <a:rPr kumimoji="0" lang="en-A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Rediwatch</a:t>
                      </a: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awareness.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Dispatch to select outstanding radio calls on reporting equipment interactions &amp; reward.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Activities for the day;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MBU Leadership engagement (CCM/CRV)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 equipment prestart for the day and assess quality &amp; reward.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Equipment cleanliness campaign.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blitz/sport checks.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Simulator challenge (</a:t>
                      </a:r>
                      <a:r>
                        <a:rPr kumimoji="0" lang="en-A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VoC</a:t>
                      </a: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Activities for the day;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Safety quiz related to NMSW topic (PSI/Radio ch1.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Safety/Training Field Interaction.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Leaders CCM/CRV at tyre shop.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Ball/Dart Games during lunch/crib time (30 </a:t>
                      </a:r>
                      <a:r>
                        <a:rPr kumimoji="0" lang="en-A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Mins</a:t>
                      </a: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Activities for the day;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Dispatch nominate outstanding safety operating hours nominee.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Leaders Review Maintenance QAQC process.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Review reliability/SAP equipment management.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Drill – Equipment interaction. TN1.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Activities for the day;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Safety quiz related to NMSW topic (PSI/Radio ch1.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Simulator Challenges.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Equipment cleanliness campaign assess &amp; reward outstanding.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Equipment prestart checks review and reward quality, consistency and outstand operators.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Ball/Dart Games during lunch/crib time (30 </a:t>
                      </a:r>
                      <a:r>
                        <a:rPr kumimoji="0" lang="en-A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Mins</a:t>
                      </a:r>
                      <a:r>
                        <a:rPr kumimoji="0" lang="en-A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2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36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2623591A2CB41BE9A400A16A7B973" ma:contentTypeVersion="11" ma:contentTypeDescription="Create a new document." ma:contentTypeScope="" ma:versionID="2e2eb97fe334b27641e16d78ba9e05f7">
  <xsd:schema xmlns:xsd="http://www.w3.org/2001/XMLSchema" xmlns:xs="http://www.w3.org/2001/XMLSchema" xmlns:p="http://schemas.microsoft.com/office/2006/metadata/properties" xmlns:ns2="7533eeaf-29a8-4075-b390-0325ee5eeaf5" targetNamespace="http://schemas.microsoft.com/office/2006/metadata/properties" ma:root="true" ma:fieldsID="1b1c403a82dc54efee8994d3350d7dc1" ns2:_="">
    <xsd:import namespace="7533eeaf-29a8-4075-b390-0325ee5eea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3eeaf-29a8-4075-b390-0325ee5ee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5c3522-9dc8-460b-9374-cfa3e0cff0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33eeaf-29a8-4075-b390-0325ee5eea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28B1E8-2A60-4DCE-A8D2-E8A9A0BD42DE}"/>
</file>

<file path=customXml/itemProps2.xml><?xml version="1.0" encoding="utf-8"?>
<ds:datastoreItem xmlns:ds="http://schemas.openxmlformats.org/officeDocument/2006/customXml" ds:itemID="{A8AE74FC-4A33-4ED3-BF5A-FD288F24F867}"/>
</file>

<file path=customXml/itemProps3.xml><?xml version="1.0" encoding="utf-8"?>
<ds:datastoreItem xmlns:ds="http://schemas.openxmlformats.org/officeDocument/2006/customXml" ds:itemID="{5463D01B-1DB2-4A7E-86EB-824769C510A6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20146</TotalTime>
  <Words>407</Words>
  <Application>Microsoft Office PowerPoint</Application>
  <PresentationFormat>Widescreen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☞DECIMAPROA-BOLD</vt:lpstr>
      <vt:lpstr>Arial</vt:lpstr>
      <vt:lpstr>Calibri</vt:lpstr>
      <vt:lpstr>Calibri Light</vt:lpstr>
      <vt:lpstr>DecimaProA-Bold ☞</vt:lpstr>
      <vt:lpstr>Wingdings</vt:lpstr>
      <vt:lpstr>Office Theme 2013 - 2022</vt:lpstr>
      <vt:lpstr>PowerPoint Presentation</vt:lpstr>
      <vt:lpstr> Mine NMSW Weeks Activity Plan - 28th April – 03rd May 2024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go here</dc:title>
  <dc:creator>Microsoft Office User</dc:creator>
  <cp:lastModifiedBy>Wine, Ben BW</cp:lastModifiedBy>
  <cp:revision>742</cp:revision>
  <cp:lastPrinted>2024-04-11T02:48:23Z</cp:lastPrinted>
  <dcterms:created xsi:type="dcterms:W3CDTF">2022-12-19T02:08:38Z</dcterms:created>
  <dcterms:modified xsi:type="dcterms:W3CDTF">2024-04-16T06:11:03Z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0x0101004462623591A2CB41BE9A400A16A7B973</vt:lpwstr>
  </property>
</Properties>
</file>